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1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ChatGPT Image May 3, 2026, 06_50_00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548640"/>
            <a:ext cx="5486400" cy="365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4389120"/>
            <a:ext cx="64008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2400" b="1">
                <a:solidFill>
                  <a:srgbClr val="54008C"/>
                </a:solidFill>
              </a:defRPr>
            </a:pPr>
            <a:r>
              <a:t>Community Impact &amp; Organizational Overview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274320"/>
            <a:ext cx="731520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600" b="1">
                <a:solidFill>
                  <a:srgbClr val="54008C"/>
                </a:solidFill>
              </a:defRPr>
            </a:pPr>
            <a:r>
              <a:t>Budget Overview</a:t>
            </a:r>
          </a:p>
        </p:txBody>
      </p:sp>
      <p:pic>
        <p:nvPicPr>
          <p:cNvPr id="3" name="Picture 2" descr="budget_char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1097280"/>
            <a:ext cx="4572000" cy="4281237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14400" y="4114800"/>
          <a:ext cx="54864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</a:tblGrid>
              <a:tr h="261257">
                <a:tc>
                  <a:txBody>
                    <a:bodyPr/>
                    <a:lstStyle/>
                    <a:p>
                      <a:r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Amount</a:t>
                      </a:r>
                    </a:p>
                  </a:txBody>
                  <a:tcPr/>
                </a:tc>
              </a:tr>
              <a:tr h="261257">
                <a:tc>
                  <a:txBody>
                    <a:bodyPr/>
                    <a:lstStyle/>
                    <a:p>
                      <a:r>
                        <a:t>U.S. Operations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$25,000</a:t>
                      </a:r>
                    </a:p>
                  </a:txBody>
                  <a:tcPr/>
                </a:tc>
              </a:tr>
              <a:tr h="261257">
                <a:tc>
                  <a:txBody>
                    <a:bodyPr/>
                    <a:lstStyle/>
                    <a:p>
                      <a:r>
                        <a:t>MAFG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$48,300</a:t>
                      </a:r>
                    </a:p>
                  </a:txBody>
                  <a:tcPr/>
                </a:tc>
              </a:tr>
              <a:tr h="261257">
                <a:tc>
                  <a:txBody>
                    <a:bodyPr/>
                    <a:lstStyle/>
                    <a:p>
                      <a:r>
                        <a:t>Travel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$7,200</a:t>
                      </a:r>
                    </a:p>
                  </a:txBody>
                  <a:tcPr/>
                </a:tc>
              </a:tr>
              <a:tr h="261257">
                <a:tc>
                  <a:txBody>
                    <a:bodyPr/>
                    <a:lstStyle/>
                    <a:p>
                      <a:r>
                        <a:t>Workshops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$5,000</a:t>
                      </a:r>
                    </a:p>
                  </a:txBody>
                  <a:tcPr/>
                </a:tc>
              </a:tr>
              <a:tr h="261257">
                <a:tc>
                  <a:txBody>
                    <a:bodyPr/>
                    <a:lstStyle/>
                    <a:p>
                      <a:r>
                        <a:t>Marketing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$2,500</a:t>
                      </a:r>
                    </a:p>
                  </a:txBody>
                  <a:tcPr/>
                </a:tc>
              </a:tr>
              <a:tr h="261258">
                <a:tc>
                  <a:txBody>
                    <a:bodyPr/>
                    <a:lstStyle/>
                    <a:p>
                      <a:r>
                        <a:t>Reserve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$2,500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ChatGPT Image May 3, 2026, 06_50_00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5760720"/>
            <a:ext cx="91440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274320"/>
            <a:ext cx="731520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600" b="1">
                <a:solidFill>
                  <a:srgbClr val="54008C"/>
                </a:solidFill>
              </a:defRPr>
            </a:pPr>
            <a:r>
              <a:t>Future Goals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1520" y="1371600"/>
            <a:ext cx="7315200" cy="3657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000"/>
            </a:pPr>
            <a:r>
              <a:t>Opening a permanent arts facility</a:t>
            </a:r>
          </a:p>
          <a:p>
            <a:pPr>
              <a:defRPr sz="2000"/>
            </a:pPr>
            <a:r>
              <a:t>Expanding after-school programming</a:t>
            </a:r>
          </a:p>
          <a:p>
            <a:pPr>
              <a:defRPr sz="2000"/>
            </a:pPr>
            <a:r>
              <a:t>Increasing youth participation</a:t>
            </a:r>
          </a:p>
          <a:p>
            <a:pPr>
              <a:defRPr sz="2000"/>
            </a:pPr>
            <a:r>
              <a:t>Creating workforce development opportunities</a:t>
            </a:r>
          </a:p>
          <a:p>
            <a:pPr>
              <a:defRPr sz="2000"/>
            </a:pPr>
            <a:r>
              <a:t>Hosting cultural arts events</a:t>
            </a:r>
          </a:p>
        </p:txBody>
      </p:sp>
      <p:pic>
        <p:nvPicPr>
          <p:cNvPr id="4" name="Picture 3" descr="ChatGPT Image May 3, 2026, 06_50_00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5760720"/>
            <a:ext cx="91440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ChatGPT Image May 3, 2026, 06_50_00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0240" y="731520"/>
            <a:ext cx="3657600" cy="2438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3840480"/>
            <a:ext cx="64008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2200" b="1">
                <a:solidFill>
                  <a:srgbClr val="54008C"/>
                </a:solidFill>
              </a:defRPr>
            </a:pPr>
            <a:r>
              <a:t>Together We Can Build Stronger Communities Through the Arts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274320"/>
            <a:ext cx="731520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600" b="1">
                <a:solidFill>
                  <a:srgbClr val="54008C"/>
                </a:solidFill>
              </a:defRPr>
            </a:pPr>
            <a:r>
              <a:t>Professional Presentation Outline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371600"/>
            <a:ext cx="6400800" cy="36576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000"/>
            </a:pPr>
            <a:r>
              <a:t>Organization Overview</a:t>
            </a:r>
          </a:p>
          <a:p>
            <a:pPr>
              <a:defRPr sz="2000"/>
            </a:pPr>
            <a:r>
              <a:t>Mission Statement</a:t>
            </a:r>
          </a:p>
          <a:p>
            <a:pPr>
              <a:defRPr sz="2000"/>
            </a:pPr>
            <a:r>
              <a:t>Vision Statement</a:t>
            </a:r>
          </a:p>
          <a:p>
            <a:pPr>
              <a:defRPr sz="2000"/>
            </a:pPr>
            <a:r>
              <a:t>Youth Impact</a:t>
            </a:r>
          </a:p>
          <a:p>
            <a:pPr>
              <a:defRPr sz="2000"/>
            </a:pPr>
            <a:r>
              <a:t>Community &amp; Economic Impact</a:t>
            </a:r>
          </a:p>
          <a:p>
            <a:pPr>
              <a:defRPr sz="2000"/>
            </a:pPr>
            <a:r>
              <a:t>Butterfly Club</a:t>
            </a:r>
          </a:p>
          <a:p>
            <a:pPr>
              <a:defRPr sz="2000"/>
            </a:pPr>
            <a:r>
              <a:t>Volunteer Opportunities</a:t>
            </a:r>
          </a:p>
          <a:p>
            <a:pPr>
              <a:defRPr sz="2000"/>
            </a:pPr>
            <a:r>
              <a:t>Budget Overview</a:t>
            </a:r>
          </a:p>
          <a:p>
            <a:pPr>
              <a:defRPr sz="2000"/>
            </a:pPr>
            <a:r>
              <a:t>Future Goals</a:t>
            </a:r>
          </a:p>
        </p:txBody>
      </p:sp>
      <p:pic>
        <p:nvPicPr>
          <p:cNvPr id="4" name="Picture 3" descr="ChatGPT Image May 3, 2026, 06_50_00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5760720"/>
            <a:ext cx="91440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274320"/>
            <a:ext cx="731520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600" b="1">
                <a:solidFill>
                  <a:srgbClr val="54008C"/>
                </a:solidFill>
              </a:defRPr>
            </a:pPr>
            <a:r>
              <a:t>Organization Overview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1520" y="1280160"/>
            <a:ext cx="7315200" cy="18288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000"/>
            </a:pPr>
            <a:r>
              <a:t>The Lillie Mae Parson Performing Arts Center (LMP) is a Clearwater-based nonprofit organization focused on empowering youth through arts education, mentorship, leadership development, community engagement, and safe creative spaces.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14400" y="2926080"/>
          <a:ext cx="59436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/>
                <a:gridCol w="2971800"/>
              </a:tblGrid>
              <a:tr h="365760">
                <a:tc>
                  <a:txBody>
                    <a:bodyPr/>
                    <a:lstStyle/>
                    <a:p>
                      <a:r>
                        <a:t>Programs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Focus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t>Dance &amp; Music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Creative Expression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t>Drama &amp; Theater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Confidence Building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t>Writing &amp; Arts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Communication Skills</a:t>
                      </a:r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r>
                        <a:t>Mentorship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Leadership Development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ChatGPT Image May 3, 2026, 06_50_00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5760720"/>
            <a:ext cx="91440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274320"/>
            <a:ext cx="731520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600" b="1">
                <a:solidFill>
                  <a:srgbClr val="54008C"/>
                </a:solidFill>
              </a:defRPr>
            </a:pPr>
            <a:r>
              <a:t>Mission Statement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1520" y="1463040"/>
            <a:ext cx="7315200" cy="2743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/>
            </a:pPr>
            <a:r>
              <a:t>The Lillie Mae Parson Performing Arts Center aims to value arts education as a critical component of academic success that helps build confidence, empathy, creativity, and social connectivity.</a:t>
            </a:r>
          </a:p>
        </p:txBody>
      </p:sp>
      <p:pic>
        <p:nvPicPr>
          <p:cNvPr id="4" name="Picture 3" descr="ChatGPT Image May 3, 2026, 06_50_00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5760720"/>
            <a:ext cx="91440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274320"/>
            <a:ext cx="731520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600" b="1">
                <a:solidFill>
                  <a:srgbClr val="54008C"/>
                </a:solidFill>
              </a:defRPr>
            </a:pPr>
            <a:r>
              <a:t>Vision Statement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1520" y="1463040"/>
            <a:ext cx="7315200" cy="2743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200"/>
            </a:pPr>
            <a:r>
              <a:t>LMP envisions a future where youth have access to safe, empowering, and creative spaces that inspire leadership, healing, and career opportunities.</a:t>
            </a:r>
          </a:p>
        </p:txBody>
      </p:sp>
      <p:pic>
        <p:nvPicPr>
          <p:cNvPr id="4" name="Picture 3" descr="ChatGPT Image May 3, 2026, 06_50_00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5760720"/>
            <a:ext cx="91440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274320"/>
            <a:ext cx="731520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600" b="1">
                <a:solidFill>
                  <a:srgbClr val="54008C"/>
                </a:solidFill>
              </a:defRPr>
            </a:pPr>
            <a:r>
              <a:t>Projected Youth Impact</a:t>
            </a:r>
          </a:p>
        </p:txBody>
      </p:sp>
      <p:pic>
        <p:nvPicPr>
          <p:cNvPr id="3" name="Picture 2" descr="youth_impact_char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1097280"/>
            <a:ext cx="6858000" cy="3876261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14400" y="4389120"/>
          <a:ext cx="50292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/>
                <a:gridCol w="2514600"/>
              </a:tblGrid>
              <a:tr h="342900">
                <a:tc>
                  <a:txBody>
                    <a:bodyPr/>
                    <a:lstStyle/>
                    <a:p>
                      <a:r>
                        <a:t>Impact 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Projected Outcome</a:t>
                      </a:r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t>Safe Spaces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Positive Youth Engagement</a:t>
                      </a:r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t>Leadership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Mentorship Growth</a:t>
                      </a:r>
                    </a:p>
                  </a:txBody>
                  <a:tcPr/>
                </a:tc>
              </a:tr>
              <a:tr h="342900">
                <a:tc>
                  <a:txBody>
                    <a:bodyPr/>
                    <a:lstStyle/>
                    <a:p>
                      <a:r>
                        <a:t>Arts Education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Creative Development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ChatGPT Image May 3, 2026, 06_50_00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5760720"/>
            <a:ext cx="91440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274320"/>
            <a:ext cx="731520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600" b="1">
                <a:solidFill>
                  <a:srgbClr val="54008C"/>
                </a:solidFill>
              </a:defRPr>
            </a:pPr>
            <a:r>
              <a:t>Community &amp; Economic Impact</a:t>
            </a:r>
          </a:p>
        </p:txBody>
      </p:sp>
      <p:pic>
        <p:nvPicPr>
          <p:cNvPr id="3" name="Picture 2" descr="community_impact_char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1097280"/>
            <a:ext cx="6858000" cy="3876261"/>
          </a:xfrm>
          <a:prstGeom prst="rect">
            <a:avLst/>
          </a:prstGeom>
        </p:spPr>
      </p:pic>
      <p:pic>
        <p:nvPicPr>
          <p:cNvPr id="4" name="Picture 3" descr="ChatGPT Image May 3, 2026, 06_50_00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5760720"/>
            <a:ext cx="91440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274320"/>
            <a:ext cx="731520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600" b="1">
                <a:solidFill>
                  <a:srgbClr val="54008C"/>
                </a:solidFill>
              </a:defRPr>
            </a:pPr>
            <a:r>
              <a:t>Butterfly Club for Teen Girls</a:t>
            </a:r>
          </a:p>
        </p:txBody>
      </p:sp>
      <p:pic>
        <p:nvPicPr>
          <p:cNvPr id="3" name="Picture 2" descr="butterfly_char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" y="1097280"/>
            <a:ext cx="6858000" cy="38762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1520" y="4480560"/>
            <a:ext cx="7315200" cy="914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/>
            </a:pPr>
            <a:r>
              <a:t>The Butterfly Club is designed to help girls grow into confident, empowered, and purpose-driven young women.</a:t>
            </a:r>
          </a:p>
        </p:txBody>
      </p:sp>
      <p:pic>
        <p:nvPicPr>
          <p:cNvPr id="5" name="Picture 4" descr="ChatGPT Image May 3, 2026, 06_50_00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5760720"/>
            <a:ext cx="914400" cy="609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457200" y="274320"/>
            <a:ext cx="7315200" cy="5486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600" b="1">
                <a:solidFill>
                  <a:srgbClr val="54008C"/>
                </a:solidFill>
              </a:defRPr>
            </a:pPr>
            <a:r>
              <a:t>Volunteer &amp; Leadership Opportunities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914400" y="1463040"/>
          <a:ext cx="621792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8960"/>
                <a:gridCol w="3108960"/>
              </a:tblGrid>
              <a:tr h="457200">
                <a:tc>
                  <a:txBody>
                    <a:bodyPr/>
                    <a:lstStyle/>
                    <a:p>
                      <a:r>
                        <a:t>Opportunity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Community Benefit</a:t>
                      </a: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t>Event Planning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Leadership Experience</a:t>
                      </a: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t>Mentorship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Youth Guidance</a:t>
                      </a: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t>Community Outreach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Public Engagement</a:t>
                      </a: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t>Internships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t>Workforce Development</a:t>
                      </a: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 descr="ChatGPT Image May 3, 2026, 06_50_00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5760720"/>
            <a:ext cx="914400" cy="609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